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4" r:id="rId9"/>
    <p:sldId id="267" r:id="rId10"/>
    <p:sldId id="270" r:id="rId11"/>
    <p:sldId id="271" r:id="rId12"/>
    <p:sldId id="276" r:id="rId13"/>
    <p:sldId id="277" r:id="rId14"/>
    <p:sldId id="278" r:id="rId15"/>
    <p:sldId id="272" r:id="rId16"/>
    <p:sldId id="273" r:id="rId17"/>
    <p:sldId id="274" r:id="rId18"/>
    <p:sldId id="275" r:id="rId19"/>
    <p:sldId id="279" r:id="rId20"/>
    <p:sldId id="280" r:id="rId2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5FD8B-EC1A-2646-B6AA-F7B1A88E0196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30454-6CD0-4044-9042-458568E9F1F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4238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916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585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641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0EBA-1A76-021A-9444-290743D9F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07B8B-8400-F9DC-657C-9AD4C636E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88789-0BBB-D285-4CE2-F6309233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03CF7-40B4-BA7E-BB2C-612FC557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6428C-CA76-F958-9904-AE87D053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590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4F76-342A-5766-C7BF-4AA5C40C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A2ACD-E9C2-386E-C8BA-D13CBB717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14078-1680-1213-F1F4-1A542E160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0ED8-B1CE-6068-B570-0FB299A8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3970-A30A-14E9-A815-6A64182B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153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3A785B-EBEA-4FF2-CFB4-E51DAC706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DDA30-E610-0FA5-48B7-9081D347D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5F4C3-68C5-922B-0E24-B11E0023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005E-0F83-184E-BA2B-35575D524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10194-6652-BD7C-E9CC-3981EF59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452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D486-8000-7F02-E565-9202576E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CA01-84E7-12E4-FF41-DE5CAFFF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0B07A-500B-40C8-0BED-73EBC545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55ED-132E-0B8B-AE36-5C383AB4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22ADF-5C5D-1B5C-E06D-5B030E40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87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A5B3-76E2-4790-7566-37BAD717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93B85-88E4-0B75-1B29-2B56197A8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23448-1595-DAFB-51C7-207C340E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A3875-E1CA-9A62-08DB-F6557D35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2968E-F5B2-4E96-879D-B87564B8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621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6B36-D7C3-C176-3305-44B62C49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CD2F8-2468-8BDB-79EE-0143D55CD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FF6E0-4E9F-93CD-26BC-5198B7C7A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92E3-836F-0D10-EFF7-479D3613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DB76C-9F93-4D30-FC27-0F9D0D60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7477C-BA6C-5B73-8463-DDFCC893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908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C048-F566-EAFB-2BA3-6198B41C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83503-92FC-3EF8-D37F-0E388FDEE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19368-EF88-27B2-1928-EE61C361F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17795-83F0-4910-06FB-245F1A535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FF7E2-8467-81E5-896E-6D8E00B39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C9406-A0BF-1A6C-673C-8FD7FDEA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BABC2-8825-071A-BCD8-7F7AB6F9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5CAD9-C147-8BCA-081A-07ECD268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373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20F4-ED5B-22D2-C831-10F0C544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62B3D-26C7-11CD-060A-B075C1F9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2CF2-2F57-60D0-0733-797DCB2F4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776DC-9A98-E32D-0B5B-20037FB2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7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4C3D4-8EC2-9366-D705-02C0842B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8911E-D171-640B-464B-54A54FC5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3C18-6F1F-DC89-0559-E054ED6E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424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9385-828F-29B6-C061-E2164BDF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00AB-0DBB-7FC3-A058-D10FDF961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3F7AB-46F6-71FB-C8F0-D6C35AA11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4FEE9-3E7F-B0F6-CB2B-1DAC0FDA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034E9-38A3-E1DF-5633-74DCC067C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864A1-1D3D-0790-4D48-CDD6DDBA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765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4E15-07A8-D9F1-4970-BFCB44257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26339-C9A8-2562-8D14-95283E695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DB8D0-9377-6574-C3F8-59CCE9354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B64FE-4E42-1092-E17C-7E4B1120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115C3-2D75-2F1E-2743-1F92D2D4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BB026-4BF4-3507-23F9-5367DB7A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968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7BF76A-87B9-9465-E95D-39FD763F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1F2EE-DE58-E96D-AAF1-1A64F04D6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8F42-3D8E-37ED-E461-B8B6BCAEA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FE81-563E-DB4A-AF1A-7C5CECEC0D23}" type="datetimeFigureOut">
              <a:rPr lang="en-BE" smtClean="0"/>
              <a:t>07/11/2023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C3AF9-1E0F-8D28-B81F-0611C1227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69C9-B316-34F7-4D97-38E155DB4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033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A75E-9808-9808-3E85-47EB97EAA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dirty="0"/>
              <a:t>Usage of SimpleITK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9D156-A45C-5A02-43BC-5BD98A4B8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01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99F63A-8A42-1688-A66C-3B8C8FE61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 dirty="0"/>
              <a:t>Practical Session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C72E81-9E50-F875-2A76-1EF030B23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BE" sz="3600" dirty="0"/>
              <a:t>Image enhancement and denoising</a:t>
            </a:r>
          </a:p>
          <a:p>
            <a:endParaRPr lang="en-BE" sz="3600" dirty="0"/>
          </a:p>
        </p:txBody>
      </p:sp>
    </p:spTree>
    <p:extLst>
      <p:ext uri="{BB962C8B-B14F-4D97-AF65-F5344CB8AC3E}">
        <p14:creationId xmlns:p14="http://schemas.microsoft.com/office/powerpoint/2010/main" val="221951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5A05-5B13-1192-605E-CFAD9DA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1: 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3790-A138-3B19-DBD5-628681A42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BE" dirty="0"/>
              <a:t>Linear stretching *</a:t>
            </a:r>
          </a:p>
          <a:p>
            <a:pPr marL="514350" indent="-514350">
              <a:buFont typeface="+mj-lt"/>
              <a:buAutoNum type="arabicPeriod"/>
            </a:pPr>
            <a:endParaRPr lang="en-BE" dirty="0"/>
          </a:p>
          <a:p>
            <a:pPr marL="514350" indent="-514350">
              <a:buFont typeface="+mj-lt"/>
              <a:buAutoNum type="arabicPeriod"/>
            </a:pPr>
            <a:r>
              <a:rPr lang="en-BE" dirty="0"/>
              <a:t>Histogram equalization *</a:t>
            </a:r>
          </a:p>
          <a:p>
            <a:pPr marL="514350" indent="-514350">
              <a:buFont typeface="+mj-lt"/>
              <a:buAutoNum type="arabicPeriod"/>
            </a:pPr>
            <a:endParaRPr lang="en-BE" dirty="0"/>
          </a:p>
          <a:p>
            <a:pPr marL="514350" indent="-514350">
              <a:buFont typeface="+mj-lt"/>
              <a:buAutoNum type="arabicPeriod"/>
            </a:pPr>
            <a:r>
              <a:rPr lang="en-BE" dirty="0"/>
              <a:t>CLAHE (skimage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186274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5A05-5B13-1192-605E-CFAD9DA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1: 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3790-A138-3B19-DBD5-628681A4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21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BE" dirty="0"/>
              <a:t>Linear stretching *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868FE22-B3F3-4846-A525-C8C6B531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846880"/>
            <a:ext cx="6286500" cy="10287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A5C4C56-9345-E7D8-B917-235628FEB6F7}"/>
              </a:ext>
            </a:extLst>
          </p:cNvPr>
          <p:cNvGrpSpPr/>
          <p:nvPr/>
        </p:nvGrpSpPr>
        <p:grpSpPr>
          <a:xfrm>
            <a:off x="5082508" y="4361790"/>
            <a:ext cx="2026984" cy="277001"/>
            <a:chOff x="4706103" y="4078010"/>
            <a:chExt cx="2026984" cy="2770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1311A7-9E48-1469-07F3-6AF62432F871}"/>
                    </a:ext>
                  </a:extLst>
                </p:cNvPr>
                <p:cNvSpPr txBox="1"/>
                <p:nvPr/>
              </p:nvSpPr>
              <p:spPr>
                <a:xfrm>
                  <a:off x="5804435" y="4078010"/>
                  <a:ext cx="9286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BE" dirty="0"/>
                    <a:t> 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1311A7-9E48-1469-07F3-6AF62432F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435" y="4078010"/>
                  <a:ext cx="92865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811" r="-2703" b="-30435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CDCADA-53EA-A648-630A-2840BEFCC525}"/>
                    </a:ext>
                  </a:extLst>
                </p:cNvPr>
                <p:cNvSpPr txBox="1"/>
                <p:nvPr/>
              </p:nvSpPr>
              <p:spPr>
                <a:xfrm>
                  <a:off x="4706103" y="4078012"/>
                  <a:ext cx="8958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BE" dirty="0"/>
                    <a:t> </a:t>
                  </a: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CDCADA-53EA-A648-630A-2840BEFC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103" y="4078012"/>
                  <a:ext cx="8958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268" r="-2817" b="-30435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661688-8492-B231-FFC3-9A088BCB46CB}"/>
              </a:ext>
            </a:extLst>
          </p:cNvPr>
          <p:cNvGrpSpPr/>
          <p:nvPr/>
        </p:nvGrpSpPr>
        <p:grpSpPr>
          <a:xfrm>
            <a:off x="5082508" y="4952125"/>
            <a:ext cx="2220819" cy="277001"/>
            <a:chOff x="4706103" y="4078010"/>
            <a:chExt cx="2220819" cy="2770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9D9DBC7-348D-3E69-0F28-D542027F2080}"/>
                    </a:ext>
                  </a:extLst>
                </p:cNvPr>
                <p:cNvSpPr txBox="1"/>
                <p:nvPr/>
              </p:nvSpPr>
              <p:spPr>
                <a:xfrm>
                  <a:off x="5804435" y="4078010"/>
                  <a:ext cx="11224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sub>
                      </m:sSub>
                    </m:oMath>
                  </a14:m>
                  <a:r>
                    <a:rPr lang="en-BE" dirty="0"/>
                    <a:t> 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9D9DBC7-348D-3E69-0F28-D542027F2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435" y="4078010"/>
                  <a:ext cx="112248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667" b="-13043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191D6D-0A80-4BFF-F958-82177DBC352F}"/>
                    </a:ext>
                  </a:extLst>
                </p:cNvPr>
                <p:cNvSpPr txBox="1"/>
                <p:nvPr/>
              </p:nvSpPr>
              <p:spPr>
                <a:xfrm>
                  <a:off x="4706103" y="4078012"/>
                  <a:ext cx="9910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BE" dirty="0"/>
                    <a:t> 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191D6D-0A80-4BFF-F958-82177DBC3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103" y="4078012"/>
                  <a:ext cx="9910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7595" b="-17391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369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5A05-5B13-1192-605E-CFAD9DA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1: 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3790-A138-3B19-DBD5-628681A4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2111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BE" dirty="0"/>
              <a:t>Histogram equalization*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154990-55BE-8DF8-B4C9-89163FB2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8" y="2961617"/>
            <a:ext cx="2018001" cy="200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DAFB96-652E-4C80-4EF3-DE7DE0D5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28" y="2961617"/>
            <a:ext cx="2848305" cy="200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90B8AA-7644-304B-F601-9858577B134B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>
            <a:off x="2575049" y="3962673"/>
            <a:ext cx="5075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5D78A1-B62E-F4CC-55A8-16E6C0A3A4E4}"/>
              </a:ext>
            </a:extLst>
          </p:cNvPr>
          <p:cNvSpPr/>
          <p:nvPr/>
        </p:nvSpPr>
        <p:spPr>
          <a:xfrm>
            <a:off x="3174127" y="4743010"/>
            <a:ext cx="2848304" cy="241738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B8948-02FE-9C32-C34F-15249301D31D}"/>
              </a:ext>
            </a:extLst>
          </p:cNvPr>
          <p:cNvSpPr/>
          <p:nvPr/>
        </p:nvSpPr>
        <p:spPr>
          <a:xfrm>
            <a:off x="5500009" y="5185319"/>
            <a:ext cx="1566041" cy="32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accent1"/>
                </a:solidFill>
              </a:rPr>
              <a:t>Bins centers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A58CF3-609F-6B2A-105D-12500F3CB2AA}"/>
              </a:ext>
            </a:extLst>
          </p:cNvPr>
          <p:cNvSpPr/>
          <p:nvPr/>
        </p:nvSpPr>
        <p:spPr>
          <a:xfrm>
            <a:off x="6022431" y="3697780"/>
            <a:ext cx="1933904" cy="42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accent1"/>
                </a:solidFill>
              </a:rPr>
              <a:t>Scaled cumulative </a:t>
            </a:r>
          </a:p>
          <a:p>
            <a:pPr algn="ctr"/>
            <a:r>
              <a:rPr lang="en-BE" dirty="0">
                <a:solidFill>
                  <a:schemeClr val="accent1"/>
                </a:solidFill>
              </a:rPr>
              <a:t>distribution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B7E0262A-E58E-C426-324C-8454A29347E4}"/>
              </a:ext>
            </a:extLst>
          </p:cNvPr>
          <p:cNvCxnSpPr>
            <a:cxnSpLocks/>
            <a:stCxn id="25" idx="0"/>
            <a:endCxn id="17" idx="1"/>
          </p:cNvCxnSpPr>
          <p:nvPr/>
        </p:nvCxnSpPr>
        <p:spPr>
          <a:xfrm rot="5400000" flipH="1" flipV="1">
            <a:off x="4763275" y="3407871"/>
            <a:ext cx="757835" cy="176047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3B7BC08-1F2E-DEBD-1995-1152A83DC8B9}"/>
              </a:ext>
            </a:extLst>
          </p:cNvPr>
          <p:cNvSpPr/>
          <p:nvPr/>
        </p:nvSpPr>
        <p:spPr>
          <a:xfrm>
            <a:off x="4111719" y="4667027"/>
            <a:ext cx="300468" cy="2417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1C8FCA6-9290-D9F3-D1E8-2E5A5393B6AC}"/>
              </a:ext>
            </a:extLst>
          </p:cNvPr>
          <p:cNvCxnSpPr>
            <a:stCxn id="14" idx="2"/>
            <a:endCxn id="16" idx="1"/>
          </p:cNvCxnSpPr>
          <p:nvPr/>
        </p:nvCxnSpPr>
        <p:spPr>
          <a:xfrm rot="16200000" flipH="1">
            <a:off x="4867403" y="4715624"/>
            <a:ext cx="363482" cy="9017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D37583B-849F-3448-7BB5-3391EDEA5F51}"/>
              </a:ext>
            </a:extLst>
          </p:cNvPr>
          <p:cNvCxnSpPr>
            <a:stCxn id="16" idx="3"/>
          </p:cNvCxnSpPr>
          <p:nvPr/>
        </p:nvCxnSpPr>
        <p:spPr>
          <a:xfrm flipV="1">
            <a:off x="7066050" y="4908765"/>
            <a:ext cx="2637162" cy="4394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98C21F-AB4E-98CC-D725-2B2F918119B1}"/>
              </a:ext>
            </a:extLst>
          </p:cNvPr>
          <p:cNvCxnSpPr>
            <a:cxnSpLocks/>
            <a:stCxn id="17" idx="3"/>
            <a:endCxn id="1032" idx="1"/>
          </p:cNvCxnSpPr>
          <p:nvPr/>
        </p:nvCxnSpPr>
        <p:spPr>
          <a:xfrm>
            <a:off x="7956335" y="3909192"/>
            <a:ext cx="322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C2D14AF7-0DF3-B1BB-4B2B-12094E68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059" y="2905302"/>
            <a:ext cx="2848305" cy="20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249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5A05-5B13-1192-605E-CFAD9DA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1: 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3790-A138-3B19-DBD5-628681A4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2111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BE" dirty="0"/>
              <a:t>Histogram equalization*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DAFB96-652E-4C80-4EF3-DE7DE0D5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00" y="2955949"/>
            <a:ext cx="2848305" cy="200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7970898-D992-568A-5DD1-C93FA5D1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921" y="2955949"/>
            <a:ext cx="2848305" cy="20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B3C9F3-CB1D-8944-F6B5-1E3F322AC416}"/>
              </a:ext>
            </a:extLst>
          </p:cNvPr>
          <p:cNvCxnSpPr>
            <a:stCxn id="1028" idx="3"/>
            <a:endCxn id="4" idx="1"/>
          </p:cNvCxnSpPr>
          <p:nvPr/>
        </p:nvCxnSpPr>
        <p:spPr>
          <a:xfrm>
            <a:off x="4892105" y="3957005"/>
            <a:ext cx="2230816" cy="283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2FD6257-ECCD-32D1-13EE-8E24AA9A905B}"/>
              </a:ext>
            </a:extLst>
          </p:cNvPr>
          <p:cNvSpPr/>
          <p:nvPr/>
        </p:nvSpPr>
        <p:spPr>
          <a:xfrm>
            <a:off x="5192110" y="3310759"/>
            <a:ext cx="145042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accent1"/>
                </a:solidFill>
              </a:rPr>
              <a:t>Interpolate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16112B-B91E-2DD2-D27E-71F04FB238E1}"/>
              </a:ext>
            </a:extLst>
          </p:cNvPr>
          <p:cNvCxnSpPr/>
          <p:nvPr/>
        </p:nvCxnSpPr>
        <p:spPr>
          <a:xfrm>
            <a:off x="3478925" y="4225159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18211A-6861-3083-CA9D-F2D6EE57CF33}"/>
              </a:ext>
            </a:extLst>
          </p:cNvPr>
          <p:cNvCxnSpPr/>
          <p:nvPr/>
        </p:nvCxnSpPr>
        <p:spPr>
          <a:xfrm flipV="1">
            <a:off x="8555421" y="3563007"/>
            <a:ext cx="0" cy="1187669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02FD09-E4ED-76A8-137A-B2FE3663C1CF}"/>
              </a:ext>
            </a:extLst>
          </p:cNvPr>
          <p:cNvCxnSpPr>
            <a:cxnSpLocks/>
          </p:cNvCxnSpPr>
          <p:nvPr/>
        </p:nvCxnSpPr>
        <p:spPr>
          <a:xfrm flipH="1">
            <a:off x="7388772" y="3563007"/>
            <a:ext cx="1166649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A0D3-38A7-09C7-1155-A797DC2A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2: 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88961-00D4-9F01-1D86-DCE940789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516" y="2335757"/>
            <a:ext cx="2848304" cy="280943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BE" dirty="0"/>
              <a:t>Gaussian filter</a:t>
            </a:r>
          </a:p>
          <a:p>
            <a:pPr marL="514350" indent="-514350">
              <a:buFont typeface="+mj-lt"/>
              <a:buAutoNum type="arabicPeriod"/>
            </a:pPr>
            <a:endParaRPr lang="en-BE" dirty="0"/>
          </a:p>
          <a:p>
            <a:pPr marL="514350" indent="-514350">
              <a:buFont typeface="+mj-lt"/>
              <a:buAutoNum type="arabicPeriod"/>
            </a:pPr>
            <a:r>
              <a:rPr lang="en-BE" dirty="0"/>
              <a:t>Median filter</a:t>
            </a:r>
          </a:p>
          <a:p>
            <a:pPr marL="514350" indent="-514350">
              <a:buFont typeface="+mj-lt"/>
              <a:buAutoNum type="arabicPeriod"/>
            </a:pPr>
            <a:endParaRPr lang="en-BE" dirty="0"/>
          </a:p>
          <a:p>
            <a:pPr marL="514350" indent="-514350">
              <a:buFont typeface="+mj-lt"/>
              <a:buAutoNum type="arabicPeriod"/>
            </a:pPr>
            <a:r>
              <a:rPr lang="en-BE" dirty="0"/>
              <a:t>Mean filter *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68FC6A-033B-FAF6-BABA-D52B6FE2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40276"/>
            <a:ext cx="3225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D334CF-7735-3A17-CCDB-034CC0784761}"/>
              </a:ext>
            </a:extLst>
          </p:cNvPr>
          <p:cNvCxnSpPr>
            <a:cxnSpLocks/>
            <a:stCxn id="3074" idx="3"/>
            <a:endCxn id="3" idx="1"/>
          </p:cNvCxnSpPr>
          <p:nvPr/>
        </p:nvCxnSpPr>
        <p:spPr>
          <a:xfrm>
            <a:off x="3759200" y="3740476"/>
            <a:ext cx="827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0540CB90-A913-97A9-0F85-A0116BF43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136" y="2140275"/>
            <a:ext cx="3225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726F57-45C6-AFD7-956D-B57C12753431}"/>
              </a:ext>
            </a:extLst>
          </p:cNvPr>
          <p:cNvCxnSpPr>
            <a:stCxn id="3" idx="3"/>
            <a:endCxn id="3076" idx="1"/>
          </p:cNvCxnSpPr>
          <p:nvPr/>
        </p:nvCxnSpPr>
        <p:spPr>
          <a:xfrm flipV="1">
            <a:off x="7434820" y="3740475"/>
            <a:ext cx="8273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48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08E8-17EF-7952-5F5D-FEE64795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2: 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9210-3C7A-D00B-FF9F-32E8B3A7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4816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BE" dirty="0"/>
              <a:t>Mean filter *</a:t>
            </a:r>
          </a:p>
        </p:txBody>
      </p:sp>
      <p:pic>
        <p:nvPicPr>
          <p:cNvPr id="5" name="Picture 4" descr="A grid of numbers and symbols&#10;&#10;Description automatically generated">
            <a:extLst>
              <a:ext uri="{FF2B5EF4-FFF2-40B4-BE49-F238E27FC236}">
                <a16:creationId xmlns:a16="http://schemas.microsoft.com/office/drawing/2014/main" id="{29B9C214-C4BE-B78A-EB71-988DAF3B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77" y="3070772"/>
            <a:ext cx="23622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45F123-A07D-809D-B45E-6FD35985B98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79277" y="4074072"/>
            <a:ext cx="1662824" cy="6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BA2ED8A-C331-E75F-3F7B-B5A3411E7B2D}"/>
              </a:ext>
            </a:extLst>
          </p:cNvPr>
          <p:cNvSpPr/>
          <p:nvPr/>
        </p:nvSpPr>
        <p:spPr>
          <a:xfrm>
            <a:off x="5149851" y="3381703"/>
            <a:ext cx="132167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>
                <a:solidFill>
                  <a:schemeClr val="accent1"/>
                </a:solidFill>
              </a:rPr>
              <a:t>Convolve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4C0F8-5488-8552-7443-3BC8FED7CEFF}"/>
              </a:ext>
            </a:extLst>
          </p:cNvPr>
          <p:cNvGrpSpPr/>
          <p:nvPr/>
        </p:nvGrpSpPr>
        <p:grpSpPr>
          <a:xfrm>
            <a:off x="6642101" y="2480441"/>
            <a:ext cx="3225800" cy="3200400"/>
            <a:chOff x="5073869" y="2385848"/>
            <a:chExt cx="3225800" cy="32004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6562A1-B584-C563-F7CC-9F843CE46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869" y="2385848"/>
              <a:ext cx="32258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40C0F9-9E98-D1F5-6CBE-1C4BE9DE5E01}"/>
                </a:ext>
              </a:extLst>
            </p:cNvPr>
            <p:cNvGrpSpPr/>
            <p:nvPr/>
          </p:nvGrpSpPr>
          <p:grpSpPr>
            <a:xfrm>
              <a:off x="5572890" y="2551823"/>
              <a:ext cx="893380" cy="861849"/>
              <a:chOff x="8923282" y="2785241"/>
              <a:chExt cx="893380" cy="86184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17CC5CB-8DB4-4671-4C14-550401809E08}"/>
                  </a:ext>
                </a:extLst>
              </p:cNvPr>
              <p:cNvSpPr/>
              <p:nvPr/>
            </p:nvSpPr>
            <p:spPr>
              <a:xfrm>
                <a:off x="8923283" y="2785241"/>
                <a:ext cx="893379" cy="861849"/>
              </a:xfrm>
              <a:prstGeom prst="rect">
                <a:avLst/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787FA67-158B-2423-CCA5-BEE919114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7425" y="2785241"/>
                <a:ext cx="0" cy="861849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0230D59-7B14-D9E0-4BBC-982CE678B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7482" y="2785241"/>
                <a:ext cx="0" cy="861849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BCE25DF-1444-19D4-0171-23064B128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3283" y="3084787"/>
                <a:ext cx="893379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EB646F1-B97A-8226-5C99-2354B6F07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3282" y="3334407"/>
                <a:ext cx="893379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5534F8-B8B7-D241-34AD-F0AE2B126A8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466270" y="2976179"/>
              <a:ext cx="1591003" cy="6569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69B0C6-345F-D35D-DCE8-860F241C388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6019581" y="3413672"/>
              <a:ext cx="0" cy="1575676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380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D02-8178-D3D6-018E-D85366CB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3: HUM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799F3-A0F6-DDC8-05E4-7962F0B0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8692"/>
          </a:xfrm>
        </p:spPr>
        <p:txBody>
          <a:bodyPr/>
          <a:lstStyle/>
          <a:p>
            <a:r>
              <a:rPr lang="en-BE" dirty="0"/>
              <a:t>Remove bias noise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F5C014-0D85-D37A-D401-CCA2AA58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34" y="4347033"/>
            <a:ext cx="2306793" cy="22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BA9060A-2F91-1E0A-538D-C2CBD21A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145" y="4347033"/>
            <a:ext cx="2306793" cy="22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10096-83D2-5882-9A0F-9ADF6384BB85}"/>
              </a:ext>
            </a:extLst>
          </p:cNvPr>
          <p:cNvCxnSpPr>
            <a:stCxn id="5122" idx="3"/>
            <a:endCxn id="5124" idx="1"/>
          </p:cNvCxnSpPr>
          <p:nvPr/>
        </p:nvCxnSpPr>
        <p:spPr>
          <a:xfrm>
            <a:off x="5581827" y="5491348"/>
            <a:ext cx="13613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99E0527E-EAB0-426E-F506-DC768ED60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841" y="2193074"/>
            <a:ext cx="2758318" cy="1028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4C55B5-C1BB-698D-E52B-FA9D3413213A}"/>
                  </a:ext>
                </a:extLst>
              </p:cNvPr>
              <p:cNvSpPr txBox="1"/>
              <p:nvPr/>
            </p:nvSpPr>
            <p:spPr>
              <a:xfrm>
                <a:off x="3275035" y="3651684"/>
                <a:ext cx="282096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4C55B5-C1BB-698D-E52B-FA9D34132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035" y="3651684"/>
                <a:ext cx="2820965" cy="299313"/>
              </a:xfrm>
              <a:prstGeom prst="rect">
                <a:avLst/>
              </a:prstGeom>
              <a:blipFill>
                <a:blip r:embed="rId5"/>
                <a:stretch>
                  <a:fillRect l="-1339" t="-8000" r="-1786" b="-24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DD63AD-496C-F0F3-B475-BCFE4C6423D6}"/>
                  </a:ext>
                </a:extLst>
              </p:cNvPr>
              <p:cNvSpPr txBox="1"/>
              <p:nvPr/>
            </p:nvSpPr>
            <p:spPr>
              <a:xfrm>
                <a:off x="3275034" y="3236477"/>
                <a:ext cx="291945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DD63AD-496C-F0F3-B475-BCFE4C64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034" y="3236477"/>
                <a:ext cx="2919454" cy="299313"/>
              </a:xfrm>
              <a:prstGeom prst="rect">
                <a:avLst/>
              </a:prstGeom>
              <a:blipFill>
                <a:blip r:embed="rId6"/>
                <a:stretch>
                  <a:fillRect l="-2165" t="-8000" r="-2165" b="-2800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2F43B9-43A7-611D-D703-6B6962457FC0}"/>
                  </a:ext>
                </a:extLst>
              </p:cNvPr>
              <p:cNvSpPr txBox="1"/>
              <p:nvPr/>
            </p:nvSpPr>
            <p:spPr>
              <a:xfrm>
                <a:off x="6449159" y="3187874"/>
                <a:ext cx="2783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B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𝑔𝑙𝑜𝑏𝑎𝑙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2F43B9-43A7-611D-D703-6B6962457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159" y="3187874"/>
                <a:ext cx="2783454" cy="276999"/>
              </a:xfrm>
              <a:prstGeom prst="rect">
                <a:avLst/>
              </a:prstGeom>
              <a:blipFill>
                <a:blip r:embed="rId7"/>
                <a:stretch>
                  <a:fillRect l="-1357" t="-9091" r="-1810" b="-4090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714EA-9A5B-B306-C485-C6C5A78825E2}"/>
                  </a:ext>
                </a:extLst>
              </p:cNvPr>
              <p:cNvSpPr txBox="1"/>
              <p:nvPr/>
            </p:nvSpPr>
            <p:spPr>
              <a:xfrm>
                <a:off x="6421459" y="3635644"/>
                <a:ext cx="281115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BE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714EA-9A5B-B306-C485-C6C5A7882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59" y="3635644"/>
                <a:ext cx="2811154" cy="299313"/>
              </a:xfrm>
              <a:prstGeom prst="rect">
                <a:avLst/>
              </a:prstGeom>
              <a:blipFill>
                <a:blip r:embed="rId8"/>
                <a:stretch>
                  <a:fillRect l="-1345" t="-8333" r="-1794" b="-29167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41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3E96-3539-DDC4-FFEC-2351963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3: HUM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8254-9201-64E1-2CB4-8ECA1465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64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BE" dirty="0"/>
              <a:t>Direct implementation: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Get mean intensity (global)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Define a window of 40 x 40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Get mean intensity (local)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Compute HUM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Move the window,  and repeat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8A2571-E04C-BDD5-14A6-C063810E3223}"/>
              </a:ext>
            </a:extLst>
          </p:cNvPr>
          <p:cNvGrpSpPr/>
          <p:nvPr/>
        </p:nvGrpSpPr>
        <p:grpSpPr>
          <a:xfrm>
            <a:off x="8007442" y="2425006"/>
            <a:ext cx="2933827" cy="3040373"/>
            <a:chOff x="1102145" y="2656234"/>
            <a:chExt cx="2933827" cy="304037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98F80FC-246F-CC1B-B53C-1FABE1710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145" y="2970178"/>
              <a:ext cx="2651234" cy="2630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E12D7F-87DB-9B73-D051-225353F2A683}"/>
                </a:ext>
              </a:extLst>
            </p:cNvPr>
            <p:cNvGrpSpPr/>
            <p:nvPr/>
          </p:nvGrpSpPr>
          <p:grpSpPr>
            <a:xfrm>
              <a:off x="1722382" y="3139445"/>
              <a:ext cx="893380" cy="861849"/>
              <a:chOff x="7141122" y="2646416"/>
              <a:chExt cx="893380" cy="86184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520906-97AF-02CD-2AA4-AF6889845866}"/>
                  </a:ext>
                </a:extLst>
              </p:cNvPr>
              <p:cNvSpPr/>
              <p:nvPr/>
            </p:nvSpPr>
            <p:spPr>
              <a:xfrm>
                <a:off x="7141123" y="2646416"/>
                <a:ext cx="893379" cy="861849"/>
              </a:xfrm>
              <a:prstGeom prst="rect">
                <a:avLst/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CF352C5-F590-99D8-5A7D-6D750475A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5265" y="2646416"/>
                <a:ext cx="0" cy="861849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46C08D6-2E0E-06D5-FADD-2121C27D7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5322" y="2646416"/>
                <a:ext cx="0" cy="861849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705E327C-6D89-CD8A-C931-5DBB0B3D7E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1123" y="2945962"/>
                <a:ext cx="893379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E4E5D62-971F-88FB-B8BC-202564838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41122" y="3195582"/>
                <a:ext cx="893379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4C40D8-C3C6-51C7-B4DC-3F575AA42343}"/>
                </a:ext>
              </a:extLst>
            </p:cNvPr>
            <p:cNvCxnSpPr/>
            <p:nvPr/>
          </p:nvCxnSpPr>
          <p:spPr>
            <a:xfrm>
              <a:off x="1702017" y="2978136"/>
              <a:ext cx="93410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A2C221-88BC-70CF-1889-F1BBC4A80CB5}"/>
                </a:ext>
              </a:extLst>
            </p:cNvPr>
            <p:cNvSpPr/>
            <p:nvPr/>
          </p:nvSpPr>
          <p:spPr>
            <a:xfrm>
              <a:off x="1935545" y="2656234"/>
              <a:ext cx="467050" cy="34105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 dirty="0">
                  <a:solidFill>
                    <a:schemeClr val="accent1"/>
                  </a:solidFill>
                </a:rPr>
                <a:t>40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2D465A-E38A-9763-AAB5-A57AE191857B}"/>
                </a:ext>
              </a:extLst>
            </p:cNvPr>
            <p:cNvSpPr/>
            <p:nvPr/>
          </p:nvSpPr>
          <p:spPr>
            <a:xfrm>
              <a:off x="1290145" y="5370786"/>
              <a:ext cx="2745827" cy="3258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29E012-2359-7827-44C5-1269540523A7}"/>
                </a:ext>
              </a:extLst>
            </p:cNvPr>
            <p:cNvSpPr/>
            <p:nvPr/>
          </p:nvSpPr>
          <p:spPr>
            <a:xfrm rot="16200000">
              <a:off x="69794" y="3973988"/>
              <a:ext cx="2745827" cy="3258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4BBB73-EC2A-C66D-F016-FDE576BE530A}"/>
                </a:ext>
              </a:extLst>
            </p:cNvPr>
            <p:cNvSpPr/>
            <p:nvPr/>
          </p:nvSpPr>
          <p:spPr>
            <a:xfrm rot="16200000">
              <a:off x="1039149" y="3399840"/>
              <a:ext cx="467050" cy="34105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 dirty="0">
                  <a:solidFill>
                    <a:schemeClr val="accent1"/>
                  </a:solidFill>
                </a:rPr>
                <a:t>40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B2C845-3987-6628-EEC7-0B49683F6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3203" y="3139445"/>
              <a:ext cx="0" cy="8707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64114E-A239-49BA-C93A-88F62217EAF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518" y="3570368"/>
              <a:ext cx="1154168" cy="0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465A5B-106D-16B1-7DFA-D6B5DB88B0B9}"/>
                </a:ext>
              </a:extLst>
            </p:cNvPr>
            <p:cNvCxnSpPr>
              <a:cxnSpLocks/>
            </p:cNvCxnSpPr>
            <p:nvPr/>
          </p:nvCxnSpPr>
          <p:spPr>
            <a:xfrm>
              <a:off x="2169070" y="4139004"/>
              <a:ext cx="0" cy="779837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392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3E96-3539-DDC4-FFEC-2351963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3: HUM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8254-9201-64E1-2CB4-8ECA1465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64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BE" dirty="0"/>
              <a:t>Pad image: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Pad the image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Get mean intensity (global)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Define a window of 40 x 40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Get mean intensity (local)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Compute HUM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Move the window,  and repeat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A63928-2E32-8E9E-16D7-A5250090471B}"/>
              </a:ext>
            </a:extLst>
          </p:cNvPr>
          <p:cNvGrpSpPr/>
          <p:nvPr/>
        </p:nvGrpSpPr>
        <p:grpSpPr>
          <a:xfrm>
            <a:off x="8007442" y="2425006"/>
            <a:ext cx="3086885" cy="3482465"/>
            <a:chOff x="8007442" y="2425006"/>
            <a:chExt cx="3086885" cy="3482465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53983FC0-426C-ECB1-42D2-DB3F168BC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3405" y="2697494"/>
              <a:ext cx="30099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8A2571-E04C-BDD5-14A6-C063810E3223}"/>
                </a:ext>
              </a:extLst>
            </p:cNvPr>
            <p:cNvGrpSpPr/>
            <p:nvPr/>
          </p:nvGrpSpPr>
          <p:grpSpPr>
            <a:xfrm>
              <a:off x="8007442" y="2425006"/>
              <a:ext cx="3086885" cy="3482465"/>
              <a:chOff x="1102145" y="2656234"/>
              <a:chExt cx="3086885" cy="348246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9E12D7F-87DB-9B73-D051-225353F2A683}"/>
                  </a:ext>
                </a:extLst>
              </p:cNvPr>
              <p:cNvGrpSpPr/>
              <p:nvPr/>
            </p:nvGrpSpPr>
            <p:grpSpPr>
              <a:xfrm>
                <a:off x="1722382" y="3139445"/>
                <a:ext cx="893380" cy="861849"/>
                <a:chOff x="7141122" y="2646416"/>
                <a:chExt cx="893380" cy="861849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C520906-97AF-02CD-2AA4-AF6889845866}"/>
                    </a:ext>
                  </a:extLst>
                </p:cNvPr>
                <p:cNvSpPr/>
                <p:nvPr/>
              </p:nvSpPr>
              <p:spPr>
                <a:xfrm>
                  <a:off x="7141123" y="2646416"/>
                  <a:ext cx="893379" cy="861849"/>
                </a:xfrm>
                <a:prstGeom prst="rect">
                  <a:avLst/>
                </a:prstGeom>
                <a:noFill/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CF352C5-F590-99D8-5A7D-6D750475A1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5265" y="2646416"/>
                  <a:ext cx="0" cy="861849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E46C08D6-2E0E-06D5-FADD-2121C27D7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5322" y="2646416"/>
                  <a:ext cx="0" cy="861849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705E327C-6D89-CD8A-C931-5DBB0B3D7E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1123" y="2945962"/>
                  <a:ext cx="893379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E4E5D62-971F-88FB-B8BC-202564838D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1122" y="3195582"/>
                  <a:ext cx="893379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94C40D8-C3C6-51C7-B4DC-3F575AA42343}"/>
                  </a:ext>
                </a:extLst>
              </p:cNvPr>
              <p:cNvCxnSpPr/>
              <p:nvPr/>
            </p:nvCxnSpPr>
            <p:spPr>
              <a:xfrm>
                <a:off x="1702017" y="2978136"/>
                <a:ext cx="93410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A2C221-88BC-70CF-1889-F1BBC4A80CB5}"/>
                  </a:ext>
                </a:extLst>
              </p:cNvPr>
              <p:cNvSpPr/>
              <p:nvPr/>
            </p:nvSpPr>
            <p:spPr>
              <a:xfrm>
                <a:off x="1935545" y="2656234"/>
                <a:ext cx="467050" cy="34105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 dirty="0">
                    <a:solidFill>
                      <a:schemeClr val="accent1"/>
                    </a:solidFill>
                  </a:rPr>
                  <a:t>40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32D465A-E38A-9763-AAB5-A57AE191857B}"/>
                  </a:ext>
                </a:extLst>
              </p:cNvPr>
              <p:cNvSpPr/>
              <p:nvPr/>
            </p:nvSpPr>
            <p:spPr>
              <a:xfrm>
                <a:off x="1443203" y="5812878"/>
                <a:ext cx="2745827" cy="325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D29E012-2359-7827-44C5-1269540523A7}"/>
                  </a:ext>
                </a:extLst>
              </p:cNvPr>
              <p:cNvSpPr/>
              <p:nvPr/>
            </p:nvSpPr>
            <p:spPr>
              <a:xfrm rot="16200000">
                <a:off x="-76921" y="4331182"/>
                <a:ext cx="2993606" cy="325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C4BBB73-EC2A-C66D-F016-FDE576BE530A}"/>
                  </a:ext>
                </a:extLst>
              </p:cNvPr>
              <p:cNvSpPr/>
              <p:nvPr/>
            </p:nvSpPr>
            <p:spPr>
              <a:xfrm rot="16200000">
                <a:off x="1039149" y="3399840"/>
                <a:ext cx="467050" cy="34105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 dirty="0">
                    <a:solidFill>
                      <a:schemeClr val="accent1"/>
                    </a:solidFill>
                  </a:rPr>
                  <a:t>40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CB2C845-3987-6628-EEC7-0B49683F6A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3203" y="3139445"/>
                <a:ext cx="0" cy="87075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964114E-A239-49BA-C93A-88F62217E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518" y="3570368"/>
                <a:ext cx="1154168" cy="0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4465A5B-106D-16B1-7DFA-D6B5DB88B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9070" y="4139004"/>
                <a:ext cx="0" cy="779837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2555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7FE6D-B827-3ABE-2BF8-0E479D7B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A simplified version of ITK (Insight Tool Kit) for scientific image processing, segmentation, and registration</a:t>
            </a:r>
          </a:p>
          <a:p>
            <a:endParaRPr lang="en-BE" dirty="0"/>
          </a:p>
          <a:p>
            <a:r>
              <a:rPr lang="en-BE" dirty="0"/>
              <a:t>Ideal for medical imaging: X-rays, CT, PET, MRI, and US</a:t>
            </a:r>
          </a:p>
          <a:p>
            <a:endParaRPr lang="en-BE" dirty="0"/>
          </a:p>
          <a:p>
            <a:r>
              <a:rPr lang="en-BE" dirty="0"/>
              <a:t>Available in Python:</a:t>
            </a:r>
          </a:p>
          <a:p>
            <a:pPr marL="457200" lvl="1" indent="0">
              <a:buNone/>
            </a:pPr>
            <a:r>
              <a:rPr lang="en-BE" dirty="0"/>
              <a:t>pip install SimpleITK | conda install </a:t>
            </a:r>
            <a:r>
              <a:rPr lang="en-GB" dirty="0" err="1"/>
              <a:t>simpleitk</a:t>
            </a:r>
            <a:endParaRPr lang="en-BE" dirty="0"/>
          </a:p>
        </p:txBody>
      </p:sp>
      <p:pic>
        <p:nvPicPr>
          <p:cNvPr id="1026" name="Picture 2" descr="SimpleITK - Home">
            <a:extLst>
              <a:ext uri="{FF2B5EF4-FFF2-40B4-BE49-F238E27FC236}">
                <a16:creationId xmlns:a16="http://schemas.microsoft.com/office/drawing/2014/main" id="{789DCEB7-DCC6-293B-A038-FD7F6A533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18012"/>
            <a:ext cx="63500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487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3E96-3539-DDC4-FFEC-2351963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Exercise 3: HUM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8254-9201-64E1-2CB4-8ECA1465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64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BE" dirty="0"/>
              <a:t>Pad + threshold: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Pad the image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Filter pixels below a threshold (10)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Get mean intensity (global)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Define a window of 40 x 40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Get mean intensity (local)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Compute HUM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 dirty="0"/>
              <a:t>Move the window,  and repeat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FD69D9-7603-0502-6988-5EB8927B5A58}"/>
              </a:ext>
            </a:extLst>
          </p:cNvPr>
          <p:cNvGrpSpPr/>
          <p:nvPr/>
        </p:nvGrpSpPr>
        <p:grpSpPr>
          <a:xfrm>
            <a:off x="8007442" y="2425006"/>
            <a:ext cx="3086885" cy="3482465"/>
            <a:chOff x="8007442" y="2425006"/>
            <a:chExt cx="3086885" cy="3482465"/>
          </a:xfrm>
        </p:grpSpPr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5E9900F6-C83A-B038-17D2-E231106CB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3405" y="2697494"/>
              <a:ext cx="30099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237EB-997F-DB6D-5051-846D7EE57253}"/>
                </a:ext>
              </a:extLst>
            </p:cNvPr>
            <p:cNvGrpSpPr/>
            <p:nvPr/>
          </p:nvGrpSpPr>
          <p:grpSpPr>
            <a:xfrm>
              <a:off x="8007442" y="2425006"/>
              <a:ext cx="3086885" cy="3482465"/>
              <a:chOff x="1102145" y="2656234"/>
              <a:chExt cx="3086885" cy="348246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D93FBC9-E43A-F9EF-C525-3E5CA1AED366}"/>
                  </a:ext>
                </a:extLst>
              </p:cNvPr>
              <p:cNvGrpSpPr/>
              <p:nvPr/>
            </p:nvGrpSpPr>
            <p:grpSpPr>
              <a:xfrm>
                <a:off x="1722382" y="3139445"/>
                <a:ext cx="893380" cy="861849"/>
                <a:chOff x="7141122" y="2646416"/>
                <a:chExt cx="893380" cy="86184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D033AC5-7D6F-5675-2903-767C82F520CC}"/>
                    </a:ext>
                  </a:extLst>
                </p:cNvPr>
                <p:cNvSpPr/>
                <p:nvPr/>
              </p:nvSpPr>
              <p:spPr>
                <a:xfrm>
                  <a:off x="7141123" y="2646416"/>
                  <a:ext cx="893379" cy="861849"/>
                </a:xfrm>
                <a:prstGeom prst="rect">
                  <a:avLst/>
                </a:prstGeom>
                <a:noFill/>
                <a:ln w="19050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BE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9E798E5D-AE93-EFFC-C4D5-D777FFD1F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45265" y="2646416"/>
                  <a:ext cx="0" cy="861849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1CD541E2-A500-3983-4EEC-AE3BF8B86D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5322" y="2646416"/>
                  <a:ext cx="0" cy="861849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4637621-C03E-D07C-5502-A4BA193BF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1123" y="2945962"/>
                  <a:ext cx="893379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0A4771F-0941-9AE6-0244-B446ED1850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1122" y="3195582"/>
                  <a:ext cx="893379" cy="0"/>
                </a:xfrm>
                <a:prstGeom prst="line">
                  <a:avLst/>
                </a:prstGeom>
                <a:ln w="1905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C840AC8-E7C9-680D-1A6E-F25900DBB105}"/>
                  </a:ext>
                </a:extLst>
              </p:cNvPr>
              <p:cNvCxnSpPr/>
              <p:nvPr/>
            </p:nvCxnSpPr>
            <p:spPr>
              <a:xfrm>
                <a:off x="1702017" y="2978136"/>
                <a:ext cx="93410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10C9E7-D4D2-57DD-053B-768B31056366}"/>
                  </a:ext>
                </a:extLst>
              </p:cNvPr>
              <p:cNvSpPr/>
              <p:nvPr/>
            </p:nvSpPr>
            <p:spPr>
              <a:xfrm>
                <a:off x="1935545" y="2656234"/>
                <a:ext cx="467050" cy="34105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 dirty="0">
                    <a:solidFill>
                      <a:schemeClr val="accent1"/>
                    </a:solidFill>
                  </a:rPr>
                  <a:t>40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28C95C0-9B8A-606F-0F1B-2B9642316F3D}"/>
                  </a:ext>
                </a:extLst>
              </p:cNvPr>
              <p:cNvSpPr/>
              <p:nvPr/>
            </p:nvSpPr>
            <p:spPr>
              <a:xfrm>
                <a:off x="1443203" y="5812878"/>
                <a:ext cx="2745827" cy="325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277D34-E75C-B46D-C4AB-7E7746F62464}"/>
                  </a:ext>
                </a:extLst>
              </p:cNvPr>
              <p:cNvSpPr/>
              <p:nvPr/>
            </p:nvSpPr>
            <p:spPr>
              <a:xfrm rot="16200000">
                <a:off x="-76921" y="4331182"/>
                <a:ext cx="2993606" cy="325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1D220C8-91A9-1E02-D089-40321D3A5090}"/>
                  </a:ext>
                </a:extLst>
              </p:cNvPr>
              <p:cNvSpPr/>
              <p:nvPr/>
            </p:nvSpPr>
            <p:spPr>
              <a:xfrm rot="16200000">
                <a:off x="1039149" y="3399840"/>
                <a:ext cx="467050" cy="34105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BE" dirty="0">
                    <a:solidFill>
                      <a:schemeClr val="accent1"/>
                    </a:solidFill>
                  </a:rPr>
                  <a:t>40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2EF685E1-4917-0FD8-2D50-E5C694870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3203" y="3139445"/>
                <a:ext cx="0" cy="87075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F29A04C-BD20-9B6A-058D-A5050EB4D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4518" y="3570368"/>
                <a:ext cx="1154168" cy="0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4FE3A9A-E35A-94E4-FEA5-FD2A91F06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9070" y="4139004"/>
                <a:ext cx="0" cy="779837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5506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826B-AE57-CAA0-8966-19621CA8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36" y="78611"/>
            <a:ext cx="10515600" cy="1325563"/>
          </a:xfrm>
        </p:spPr>
        <p:txBody>
          <a:bodyPr/>
          <a:lstStyle/>
          <a:p>
            <a:r>
              <a:rPr lang="en-BE" dirty="0"/>
              <a:t>Image fundamentals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03CA9-590F-DD38-AC5C-43839337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236" y="1253661"/>
                <a:ext cx="5793829" cy="2250484"/>
              </a:xfrm>
            </p:spPr>
            <p:txBody>
              <a:bodyPr/>
              <a:lstStyle/>
              <a:p>
                <a:r>
                  <a:rPr lang="en-BE" dirty="0"/>
                  <a:t>An image in SITK </a:t>
                </a:r>
                <a14:m>
                  <m:oMath xmlns:m="http://schemas.openxmlformats.org/officeDocument/2006/math">
                    <m:r>
                      <a:rPr lang="en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BE" dirty="0"/>
                  <a:t> than in cv2 or scikit-image</a:t>
                </a:r>
              </a:p>
              <a:p>
                <a:pPr lvl="1">
                  <a:buSzPct val="80000"/>
                  <a:buFont typeface="Courier New" panose="02070309020205020404" pitchFamily="49" charset="0"/>
                  <a:buChar char="o"/>
                </a:pPr>
                <a:r>
                  <a:rPr lang="en-BE" dirty="0"/>
                  <a:t>SITK = set of points on a grid occupying a physical region in the space</a:t>
                </a:r>
              </a:p>
              <a:p>
                <a:pPr lvl="1">
                  <a:buSzPct val="80000"/>
                  <a:buFont typeface="Courier New" panose="02070309020205020404" pitchFamily="49" charset="0"/>
                  <a:buChar char="o"/>
                </a:pPr>
                <a:r>
                  <a:rPr lang="en-BE" dirty="0"/>
                  <a:t>Others = array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03CA9-590F-DD38-AC5C-43839337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236" y="1253661"/>
                <a:ext cx="5793829" cy="2250484"/>
              </a:xfrm>
              <a:blipFill>
                <a:blip r:embed="rId2"/>
                <a:stretch>
                  <a:fillRect l="-1969" t="-449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8745991-7112-3CDB-8345-BF6AABA13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41" t="7892" b="13323"/>
          <a:stretch/>
        </p:blipFill>
        <p:spPr>
          <a:xfrm>
            <a:off x="6776556" y="4203720"/>
            <a:ext cx="3375799" cy="2416766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C5BEF9-EC52-E35A-00F2-D09A0437A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41"/>
          <a:stretch/>
        </p:blipFill>
        <p:spPr>
          <a:xfrm>
            <a:off x="2416054" y="3361862"/>
            <a:ext cx="3539370" cy="321616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2249905-3EB5-F4FB-05CA-3EF823E6FCB8}"/>
              </a:ext>
            </a:extLst>
          </p:cNvPr>
          <p:cNvSpPr txBox="1">
            <a:spLocks/>
          </p:cNvSpPr>
          <p:nvPr/>
        </p:nvSpPr>
        <p:spPr>
          <a:xfrm>
            <a:off x="6356130" y="1186193"/>
            <a:ext cx="57938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dirty="0"/>
              <a:t>SITK takes into account: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E" dirty="0"/>
              <a:t>Pixel/voxel spacing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E" dirty="0"/>
              <a:t>Location in the physical space</a:t>
            </a:r>
          </a:p>
          <a:p>
            <a:endParaRPr lang="en-BE" dirty="0"/>
          </a:p>
          <a:p>
            <a:endParaRPr lang="en-B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003E6B-C33F-2E3A-F8B1-D36C7BDA0A99}"/>
              </a:ext>
            </a:extLst>
          </p:cNvPr>
          <p:cNvSpPr/>
          <p:nvPr/>
        </p:nvSpPr>
        <p:spPr>
          <a:xfrm>
            <a:off x="3237186" y="4969944"/>
            <a:ext cx="725214" cy="884318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1117312-37CE-E38A-D13D-99D997E9F038}"/>
              </a:ext>
            </a:extLst>
          </p:cNvPr>
          <p:cNvCxnSpPr>
            <a:stCxn id="29" idx="3"/>
            <a:endCxn id="6" idx="1"/>
          </p:cNvCxnSpPr>
          <p:nvPr/>
        </p:nvCxnSpPr>
        <p:spPr>
          <a:xfrm>
            <a:off x="3962400" y="5412103"/>
            <a:ext cx="2814156" cy="12700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7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A785FF9-0AA7-4A46-F2DA-DB5887D73F38}"/>
              </a:ext>
            </a:extLst>
          </p:cNvPr>
          <p:cNvGrpSpPr/>
          <p:nvPr/>
        </p:nvGrpSpPr>
        <p:grpSpPr>
          <a:xfrm>
            <a:off x="877796" y="1471867"/>
            <a:ext cx="10436407" cy="3914266"/>
            <a:chOff x="762366" y="1690688"/>
            <a:chExt cx="10436407" cy="3914266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6541B5C-B548-859A-D1C6-FC7255CE2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864" y="1690688"/>
              <a:ext cx="10080272" cy="317560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A96A92-D522-06A1-0EEE-233996C5F53D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1055864" y="4866290"/>
              <a:ext cx="5040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3032D3-12BD-BB56-EF2F-0524B5E08F1F}"/>
                </a:ext>
              </a:extLst>
            </p:cNvPr>
            <p:cNvCxnSpPr>
              <a:endCxn id="5" idx="1"/>
            </p:cNvCxnSpPr>
            <p:nvPr/>
          </p:nvCxnSpPr>
          <p:spPr>
            <a:xfrm flipV="1">
              <a:off x="1055864" y="3278489"/>
              <a:ext cx="0" cy="15878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B91FB0-EAAA-F570-D57C-88092852E29D}"/>
                </a:ext>
              </a:extLst>
            </p:cNvPr>
            <p:cNvSpPr txBox="1"/>
            <p:nvPr/>
          </p:nvSpPr>
          <p:spPr>
            <a:xfrm>
              <a:off x="3308070" y="486629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512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AA7E33-FE40-D89E-9C6E-C1E09397B10E}"/>
                </a:ext>
              </a:extLst>
            </p:cNvPr>
            <p:cNvSpPr txBox="1"/>
            <p:nvPr/>
          </p:nvSpPr>
          <p:spPr>
            <a:xfrm>
              <a:off x="8390034" y="486629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512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C262BD-79CE-61E6-1777-A496A6F24BCC}"/>
                </a:ext>
              </a:extLst>
            </p:cNvPr>
            <p:cNvCxnSpPr/>
            <p:nvPr/>
          </p:nvCxnSpPr>
          <p:spPr>
            <a:xfrm>
              <a:off x="6158637" y="4866290"/>
              <a:ext cx="5040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47438-5C26-D50B-F082-3516828FFA4C}"/>
                </a:ext>
              </a:extLst>
            </p:cNvPr>
            <p:cNvSpPr txBox="1"/>
            <p:nvPr/>
          </p:nvSpPr>
          <p:spPr>
            <a:xfrm rot="16200000">
              <a:off x="679170" y="388772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256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1CCA38-F9BF-8774-9302-D32382D3A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721" y="1818290"/>
              <a:ext cx="0" cy="304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4BFB9-52A5-9EE8-9E6D-044F127AA3BC}"/>
                </a:ext>
              </a:extLst>
            </p:cNvPr>
            <p:cNvSpPr txBox="1"/>
            <p:nvPr/>
          </p:nvSpPr>
          <p:spPr>
            <a:xfrm rot="16200000">
              <a:off x="5752188" y="297647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3F59F-5FAC-6FAB-BB76-22BB63BDF930}"/>
                </a:ext>
              </a:extLst>
            </p:cNvPr>
            <p:cNvSpPr txBox="1"/>
            <p:nvPr/>
          </p:nvSpPr>
          <p:spPr>
            <a:xfrm>
              <a:off x="2289522" y="5235622"/>
              <a:ext cx="2572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Image spacing = (1.0, 1.0)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BCA852-197D-7117-FAB5-4AAA9133B278}"/>
                </a:ext>
              </a:extLst>
            </p:cNvPr>
            <p:cNvSpPr txBox="1"/>
            <p:nvPr/>
          </p:nvSpPr>
          <p:spPr>
            <a:xfrm>
              <a:off x="7392295" y="5235622"/>
              <a:ext cx="2689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dirty="0"/>
                <a:t>Image spacing = (0.97, 2.0)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0F0103C-2BC4-FCCB-0957-7218C8EFE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6" y="744558"/>
            <a:ext cx="5257797" cy="919033"/>
          </a:xfrm>
        </p:spPr>
        <p:txBody>
          <a:bodyPr>
            <a:normAutofit/>
          </a:bodyPr>
          <a:lstStyle/>
          <a:p>
            <a:r>
              <a:rPr lang="en-BE" dirty="0"/>
              <a:t>Image spacing:</a:t>
            </a:r>
          </a:p>
        </p:txBody>
      </p:sp>
    </p:spTree>
    <p:extLst>
      <p:ext uri="{BB962C8B-B14F-4D97-AF65-F5344CB8AC3E}">
        <p14:creationId xmlns:p14="http://schemas.microsoft.com/office/powerpoint/2010/main" val="142340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61E8-3327-B8E4-1395-26C4C1B7B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262"/>
            <a:ext cx="10515600" cy="455120"/>
          </a:xfrm>
        </p:spPr>
        <p:txBody>
          <a:bodyPr>
            <a:normAutofit lnSpcReduction="10000"/>
          </a:bodyPr>
          <a:lstStyle/>
          <a:p>
            <a:r>
              <a:rPr lang="en-BE" dirty="0"/>
              <a:t>Image origin and direction: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FA3EA7-3E8B-F253-859F-43E989573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" t="1911"/>
          <a:stretch/>
        </p:blipFill>
        <p:spPr>
          <a:xfrm>
            <a:off x="2277110" y="1076171"/>
            <a:ext cx="7595144" cy="4071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04A47-E897-E7C4-6321-F123CFD86EC2}"/>
              </a:ext>
            </a:extLst>
          </p:cNvPr>
          <p:cNvSpPr txBox="1"/>
          <p:nvPr/>
        </p:nvSpPr>
        <p:spPr>
          <a:xfrm>
            <a:off x="1591592" y="5367567"/>
            <a:ext cx="420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E" dirty="0"/>
              <a:t>Image origin = (-136.3, -20.5) </a:t>
            </a:r>
          </a:p>
          <a:p>
            <a:pPr marL="285750" indent="-285750">
              <a:buFontTx/>
              <a:buChar char="-"/>
            </a:pPr>
            <a:r>
              <a:rPr lang="en-BE" dirty="0"/>
              <a:t>Orientation matrix = (0.7, -0.7, 0.7, -0.7)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0F5B4-228B-1C65-0EA6-4EBC114B35E9}"/>
              </a:ext>
            </a:extLst>
          </p:cNvPr>
          <p:cNvSpPr txBox="1"/>
          <p:nvPr/>
        </p:nvSpPr>
        <p:spPr>
          <a:xfrm>
            <a:off x="6505178" y="5367567"/>
            <a:ext cx="336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E" dirty="0"/>
              <a:t>Image origin = (16.9, 21.4) </a:t>
            </a:r>
          </a:p>
          <a:p>
            <a:pPr marL="285750" indent="-285750">
              <a:buFontTx/>
              <a:buChar char="-"/>
            </a:pPr>
            <a:r>
              <a:rPr lang="en-BE" dirty="0"/>
              <a:t>Orientation matrix = (1, 0, 0, 1)</a:t>
            </a:r>
          </a:p>
        </p:txBody>
      </p:sp>
    </p:spTree>
    <p:extLst>
      <p:ext uri="{BB962C8B-B14F-4D97-AF65-F5344CB8AC3E}">
        <p14:creationId xmlns:p14="http://schemas.microsoft.com/office/powerpoint/2010/main" val="354016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DC25D7-B113-8012-C98F-8C88089A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1" y="1524438"/>
            <a:ext cx="7023538" cy="3809124"/>
          </a:xfrm>
          <a:prstGeom prst="rect">
            <a:avLst/>
          </a:prstGeom>
        </p:spPr>
      </p:pic>
      <p:pic>
        <p:nvPicPr>
          <p:cNvPr id="4098" name="Picture 2" descr="Spores">
            <a:extLst>
              <a:ext uri="{FF2B5EF4-FFF2-40B4-BE49-F238E27FC236}">
                <a16:creationId xmlns:a16="http://schemas.microsoft.com/office/drawing/2014/main" id="{36FCBC6F-C16B-2AFF-DE98-C2B2C3FA0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2044262"/>
            <a:ext cx="4622845" cy="27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413EA-2F9C-4EF8-A9DD-29C2245C0419}"/>
              </a:ext>
            </a:extLst>
          </p:cNvPr>
          <p:cNvSpPr txBox="1"/>
          <p:nvPr/>
        </p:nvSpPr>
        <p:spPr>
          <a:xfrm>
            <a:off x="148851" y="964524"/>
            <a:ext cx="223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Image registration: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EDBA8-0B24-0D04-10B2-FE32D1820624}"/>
              </a:ext>
            </a:extLst>
          </p:cNvPr>
          <p:cNvSpPr txBox="1"/>
          <p:nvPr/>
        </p:nvSpPr>
        <p:spPr>
          <a:xfrm>
            <a:off x="7315202" y="964524"/>
            <a:ext cx="245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Image segmentation:</a:t>
            </a:r>
          </a:p>
        </p:txBody>
      </p:sp>
    </p:spTree>
    <p:extLst>
      <p:ext uri="{BB962C8B-B14F-4D97-AF65-F5344CB8AC3E}">
        <p14:creationId xmlns:p14="http://schemas.microsoft.com/office/powerpoint/2010/main" val="43153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4EAB-7396-2751-CC14-479FDE2B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How to read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1D0-D2CC-18D1-3E85-13610B0E7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import </a:t>
            </a:r>
            <a:r>
              <a:rPr lang="en-GB" dirty="0" err="1"/>
              <a:t>SimpleITK</a:t>
            </a:r>
            <a:r>
              <a:rPr lang="en-GB" dirty="0"/>
              <a:t> as </a:t>
            </a:r>
            <a:r>
              <a:rPr lang="en-GB" dirty="0" err="1"/>
              <a:t>sitk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image = </a:t>
            </a:r>
            <a:r>
              <a:rPr lang="en-GB" dirty="0" err="1"/>
              <a:t>sitk.ReadImage</a:t>
            </a:r>
            <a:r>
              <a:rPr lang="en-GB" dirty="0"/>
              <a:t>(</a:t>
            </a:r>
            <a:r>
              <a:rPr lang="en-GB" dirty="0" err="1"/>
              <a:t>path_to_image</a:t>
            </a:r>
            <a:r>
              <a:rPr lang="en-GB" dirty="0"/>
              <a:t>)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4510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8AD2-A8F1-6DAD-E032-FD6429B1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Conversion between SimpleITK and 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64F4D-C5B9-BD35-F311-3E9C3C40B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7474"/>
            <a:ext cx="10515600" cy="206320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</a:t>
            </a:r>
            <a:r>
              <a:rPr lang="en-GB" dirty="0" err="1"/>
              <a:t>SimpleITK</a:t>
            </a:r>
            <a:r>
              <a:rPr lang="en-GB" dirty="0"/>
              <a:t> to NumPy: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i</a:t>
            </a:r>
            <a:r>
              <a:rPr lang="en-BE" dirty="0"/>
              <a:t>mage = sitk.ReadImage(path_to_image)</a:t>
            </a:r>
          </a:p>
          <a:p>
            <a:pPr marL="514350" indent="-514350">
              <a:buFont typeface="+mj-lt"/>
              <a:buAutoNum type="arabicPeriod"/>
            </a:pPr>
            <a:r>
              <a:rPr lang="en-BE" dirty="0"/>
              <a:t>array = sitk.GetArrayFromImage(image)</a:t>
            </a:r>
          </a:p>
          <a:p>
            <a:pPr lvl="1"/>
            <a:r>
              <a:rPr lang="en-BE" dirty="0"/>
              <a:t>array.shape -&gt; (155, 240, 240)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319924C-B8F9-DD12-4EE9-04530B5C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637" y="1814256"/>
            <a:ext cx="4270795" cy="36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9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5E34-150E-619C-4817-D613DA33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0"/>
            <a:ext cx="10515600" cy="1325563"/>
          </a:xfrm>
        </p:spPr>
        <p:txBody>
          <a:bodyPr/>
          <a:lstStyle/>
          <a:p>
            <a:r>
              <a:rPr lang="en-BE" dirty="0"/>
              <a:t>Reading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A5AC7-D401-162A-76C0-E05399C4A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2" y="1690688"/>
            <a:ext cx="8303172" cy="4351338"/>
          </a:xfrm>
        </p:spPr>
        <p:txBody>
          <a:bodyPr/>
          <a:lstStyle/>
          <a:p>
            <a:r>
              <a:rPr lang="en-BE" dirty="0"/>
              <a:t>Multiple image formats: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/>
              <a:t>Standard ones: .jpeg, .png, .tiff, etc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 dirty="0"/>
              <a:t>Medical ones: .mha, .nii, .dcm</a:t>
            </a:r>
          </a:p>
          <a:p>
            <a:endParaRPr lang="en-BE" dirty="0"/>
          </a:p>
          <a:p>
            <a:r>
              <a:rPr lang="en-BE" dirty="0"/>
              <a:t>image = sitk.ReadImage(path_to_image)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Default = '16-bit signed integer’</a:t>
            </a:r>
            <a:r>
              <a:rPr lang="en-BE" dirty="0"/>
              <a:t> 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BE" dirty="0"/>
          </a:p>
          <a:p>
            <a:r>
              <a:rPr lang="en-BE" dirty="0"/>
              <a:t>image = sitk.ReadImage(path_to_image, sitk.sitkUInt8)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9ABC042-2A4C-7C03-71E4-84408E31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660" y="1690688"/>
            <a:ext cx="3888828" cy="29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24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543</Words>
  <Application>Microsoft Macintosh PowerPoint</Application>
  <PresentationFormat>Widescreen</PresentationFormat>
  <Paragraphs>116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Office Theme</vt:lpstr>
      <vt:lpstr>Usage of SimpleITK </vt:lpstr>
      <vt:lpstr>PowerPoint Presentation</vt:lpstr>
      <vt:lpstr>Image fundamentals</vt:lpstr>
      <vt:lpstr>PowerPoint Presentation</vt:lpstr>
      <vt:lpstr>PowerPoint Presentation</vt:lpstr>
      <vt:lpstr>PowerPoint Presentation</vt:lpstr>
      <vt:lpstr>How to read an image?</vt:lpstr>
      <vt:lpstr>Conversion between SimpleITK and NumPy</vt:lpstr>
      <vt:lpstr>Reading an image</vt:lpstr>
      <vt:lpstr>Practical Session 3</vt:lpstr>
      <vt:lpstr>Exercise 1: Image histogram</vt:lpstr>
      <vt:lpstr>Exercise 1: Image histogram</vt:lpstr>
      <vt:lpstr>Exercise 1: Image histogram</vt:lpstr>
      <vt:lpstr>Exercise 1: Image histogram</vt:lpstr>
      <vt:lpstr>Exercise 2: Image denoising</vt:lpstr>
      <vt:lpstr>Exercise 2: Image denoising</vt:lpstr>
      <vt:lpstr>Exercise 3: HUM algorithm</vt:lpstr>
      <vt:lpstr>Exercise 3: HUM algorithm</vt:lpstr>
      <vt:lpstr>Exercise 3: HUM algorithm</vt:lpstr>
      <vt:lpstr>Exercise 3: HUM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Usage of SimpleITK </dc:title>
  <dc:creator>Amador Sanchez, Sebastian</dc:creator>
  <cp:lastModifiedBy>Amador Sanchez, Sebastian</cp:lastModifiedBy>
  <cp:revision>2</cp:revision>
  <dcterms:created xsi:type="dcterms:W3CDTF">2022-11-09T14:15:20Z</dcterms:created>
  <dcterms:modified xsi:type="dcterms:W3CDTF">2023-11-07T16:47:05Z</dcterms:modified>
</cp:coreProperties>
</file>